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7" r:id="rId2"/>
    <p:sldId id="258" r:id="rId3"/>
    <p:sldId id="260" r:id="rId4"/>
    <p:sldId id="261" r:id="rId5"/>
    <p:sldId id="262" r:id="rId6"/>
    <p:sldId id="259" r:id="rId7"/>
    <p:sldId id="263" r:id="rId8"/>
    <p:sldId id="264" r:id="rId9"/>
    <p:sldId id="267" r:id="rId10"/>
    <p:sldId id="275" r:id="rId11"/>
    <p:sldId id="276" r:id="rId12"/>
    <p:sldId id="277" r:id="rId13"/>
    <p:sldId id="272" r:id="rId14"/>
    <p:sldId id="274" r:id="rId15"/>
    <p:sldId id="278" r:id="rId16"/>
    <p:sldId id="279" r:id="rId17"/>
    <p:sldId id="281" r:id="rId18"/>
    <p:sldId id="282" r:id="rId19"/>
    <p:sldId id="273" r:id="rId20"/>
    <p:sldId id="283" r:id="rId21"/>
    <p:sldId id="284" r:id="rId22"/>
    <p:sldId id="286" r:id="rId23"/>
    <p:sldId id="280" r:id="rId24"/>
    <p:sldId id="285" r:id="rId25"/>
    <p:sldId id="269" r:id="rId26"/>
    <p:sldId id="270" r:id="rId27"/>
    <p:sldId id="27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3A21E082-E7D3-44F6-BC43-4D5147B475E1}">
          <p14:sldIdLst>
            <p14:sldId id="257"/>
            <p14:sldId id="258"/>
            <p14:sldId id="260"/>
            <p14:sldId id="261"/>
            <p14:sldId id="262"/>
            <p14:sldId id="259"/>
            <p14:sldId id="263"/>
            <p14:sldId id="264"/>
            <p14:sldId id="267"/>
            <p14:sldId id="275"/>
            <p14:sldId id="276"/>
            <p14:sldId id="277"/>
            <p14:sldId id="272"/>
            <p14:sldId id="274"/>
            <p14:sldId id="278"/>
            <p14:sldId id="279"/>
            <p14:sldId id="281"/>
            <p14:sldId id="282"/>
            <p14:sldId id="273"/>
            <p14:sldId id="283"/>
            <p14:sldId id="284"/>
            <p14:sldId id="286"/>
            <p14:sldId id="280"/>
            <p14:sldId id="285"/>
            <p14:sldId id="269"/>
            <p14:sldId id="270"/>
            <p14:sldId id="27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0099"/>
    <a:srgbClr val="CC99FF"/>
    <a:srgbClr val="66FF33"/>
    <a:srgbClr val="FF33CC"/>
    <a:srgbClr val="FFCC99"/>
    <a:srgbClr val="99CCFF"/>
    <a:srgbClr val="00C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48" autoAdjust="0"/>
  </p:normalViewPr>
  <p:slideViewPr>
    <p:cSldViewPr>
      <p:cViewPr>
        <p:scale>
          <a:sx n="71" d="100"/>
          <a:sy n="71" d="100"/>
        </p:scale>
        <p:origin x="-1136" y="1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44"/>
    </p:cViewPr>
  </p:sorterViewPr>
  <p:notesViewPr>
    <p:cSldViewPr>
      <p:cViewPr varScale="1">
        <p:scale>
          <a:sx n="51" d="100"/>
          <a:sy n="51" d="100"/>
        </p:scale>
        <p:origin x="-274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D1D149-22C6-48D1-839E-658093A44DE8}" type="datetimeFigureOut">
              <a:rPr lang="ru-RU" smtClean="0"/>
              <a:t>22.04.2025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42F6F-7D27-43B5-8A72-A1C7CC3ADD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784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95FE5-BFA9-47FF-B50B-586F52571248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CDEF7-06BE-4AE9-907B-9F1943C653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8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5.jpeg"/><Relationship Id="rId7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3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3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15.jpeg"/><Relationship Id="rId7" Type="http://schemas.openxmlformats.org/officeDocument/2006/relationships/image" Target="../media/image4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15.jpeg"/><Relationship Id="rId7" Type="http://schemas.openxmlformats.org/officeDocument/2006/relationships/image" Target="../media/image4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15.jpeg"/><Relationship Id="rId7" Type="http://schemas.openxmlformats.org/officeDocument/2006/relationships/image" Target="../media/image5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15.jpeg"/><Relationship Id="rId7" Type="http://schemas.openxmlformats.org/officeDocument/2006/relationships/image" Target="../media/image6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6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g"/><Relationship Id="rId3" Type="http://schemas.openxmlformats.org/officeDocument/2006/relationships/image" Target="../media/image15.jpeg"/><Relationship Id="rId7" Type="http://schemas.openxmlformats.org/officeDocument/2006/relationships/image" Target="../media/image71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0.jpg"/><Relationship Id="rId5" Type="http://schemas.openxmlformats.org/officeDocument/2006/relationships/image" Target="../media/image69.jpeg"/><Relationship Id="rId10" Type="http://schemas.openxmlformats.org/officeDocument/2006/relationships/image" Target="../media/image74.jpg"/><Relationship Id="rId4" Type="http://schemas.openxmlformats.org/officeDocument/2006/relationships/image" Target="../media/image68.jpeg"/><Relationship Id="rId9" Type="http://schemas.openxmlformats.org/officeDocument/2006/relationships/image" Target="../media/image73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15.jpeg"/><Relationship Id="rId7" Type="http://schemas.openxmlformats.org/officeDocument/2006/relationships/image" Target="../media/image7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15.jpeg"/><Relationship Id="rId7" Type="http://schemas.openxmlformats.org/officeDocument/2006/relationships/image" Target="../media/image83.jpeg"/><Relationship Id="rId12" Type="http://schemas.openxmlformats.org/officeDocument/2006/relationships/image" Target="../media/image8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2.jpeg"/><Relationship Id="rId11" Type="http://schemas.openxmlformats.org/officeDocument/2006/relationships/image" Target="../media/image87.jpeg"/><Relationship Id="rId5" Type="http://schemas.openxmlformats.org/officeDocument/2006/relationships/image" Target="../media/image81.jpeg"/><Relationship Id="rId10" Type="http://schemas.openxmlformats.org/officeDocument/2006/relationships/image" Target="../media/image86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3" Type="http://schemas.openxmlformats.org/officeDocument/2006/relationships/image" Target="../media/image15.jpeg"/><Relationship Id="rId7" Type="http://schemas.openxmlformats.org/officeDocument/2006/relationships/image" Target="../media/image9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10" Type="http://schemas.openxmlformats.org/officeDocument/2006/relationships/image" Target="http://www.funmedia.ru/up/photos/multik/multik322.png" TargetMode="External"/><Relationship Id="rId4" Type="http://schemas.openxmlformats.org/officeDocument/2006/relationships/image" Target="../media/image89.jpeg"/><Relationship Id="rId9" Type="http://schemas.openxmlformats.org/officeDocument/2006/relationships/image" Target="../media/image9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9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1.jpeg"/><Relationship Id="rId5" Type="http://schemas.openxmlformats.org/officeDocument/2006/relationships/image" Target="../media/image100.png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694940" y="1484784"/>
            <a:ext cx="4214842" cy="599036"/>
          </a:xfrm>
          <a:prstGeom prst="roundRect">
            <a:avLst/>
          </a:prstGeom>
          <a:solidFill>
            <a:srgbClr val="FFCC99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99CC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solidFill>
                  <a:srgbClr val="99CCFF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99CC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solidFill>
                  <a:srgbClr val="99CCFF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МДОУ детский сад «Солнышко» № 2</a:t>
            </a:r>
            <a:br>
              <a:rPr lang="ru-RU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1393520264_01-8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00" r="999" b="5302"/>
          <a:stretch>
            <a:fillRect/>
          </a:stretch>
        </p:blipFill>
        <p:spPr>
          <a:xfrm>
            <a:off x="2036359" y="2083820"/>
            <a:ext cx="4896543" cy="360340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411760" y="3643314"/>
            <a:ext cx="407196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Доброта вокруг нас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60790" y="6286520"/>
            <a:ext cx="39401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Чернопёрова С. В.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14612" y="1714488"/>
            <a:ext cx="3929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Проект старшей группы</a:t>
            </a:r>
            <a:endParaRPr lang="ru-RU" b="1" i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lank-wooden-sign-with-children-vector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857252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643470" cy="71435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Паспорт проекта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714356"/>
            <a:ext cx="79296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u="sng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b="1" u="sng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b="1" u="sng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Вид проекта: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познавательно – творческий</a:t>
            </a:r>
            <a: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ru-RU" sz="2000" b="1" u="sng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Продолжительность проекта: </a:t>
            </a:r>
            <a: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краткосрочный (с 10.03.2025г. – 21.03.2025г. </a:t>
            </a:r>
            <a:br>
              <a:rPr lang="ru-RU" sz="2000" b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u="sng" dirty="0" smtClean="0">
                <a:solidFill>
                  <a:srgbClr val="9900FF"/>
                </a:solidFill>
                <a:latin typeface="Arial" pitchFamily="34" charset="0"/>
                <a:cs typeface="Arial" pitchFamily="34" charset="0"/>
              </a:rPr>
              <a:t>Участники проекта:  </a:t>
            </a:r>
          </a:p>
          <a:p>
            <a:pPr algn="ctr"/>
            <a:r>
              <a:rPr lang="ru-RU" sz="2000" b="1" dirty="0" smtClean="0">
                <a:solidFill>
                  <a:srgbClr val="9900FF"/>
                </a:solidFill>
                <a:latin typeface="Arial" pitchFamily="34" charset="0"/>
                <a:cs typeface="Arial" pitchFamily="34" charset="0"/>
              </a:rPr>
              <a:t>дети старшей группы, родители воспитанников, воспитатели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9288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3429024" cy="157163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Актуальность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проекта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29058" y="357167"/>
            <a:ext cx="521494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 нашем современном мире - мире технического прогресса, у человека есть практически всё необходимое. Но в последнее время, мы перестали замечать главное: людей, которым нужна помощь, животных, которые зависят от нас; природу, частью которой являемся. Отсутствие заботы о ближнем, враждебность по отношению к братьям нашим меньшим, безразличие к происходящему  - стало неотъемлемой частью поведения люде в обществе. Мы забыли, что такое добро.</a:t>
            </a:r>
          </a:p>
          <a:p>
            <a:endParaRPr lang="ru-RU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3929066"/>
            <a:ext cx="578647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Актуальность проекта обусловлена необходимостью формирования и развития нравственных качеств у подрастающего поколения. Необходимо формировать у детей представления о нормах морали, регулирующих отношения человека к окружающим людям, природе и т. д. Воспитывать в детях такие качества как сочувствие, отзывчивость, умение оценивать свои поступки и поступки других.</a:t>
            </a:r>
          </a:p>
        </p:txBody>
      </p:sp>
      <p:pic>
        <p:nvPicPr>
          <p:cNvPr id="11" name="Рисунок 10" descr="kartinki-dlya-oformleniya-detskogo-sada-3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643702" y="3643290"/>
            <a:ext cx="2021494" cy="3214710"/>
          </a:xfrm>
          <a:prstGeom prst="rect">
            <a:avLst/>
          </a:prstGeom>
        </p:spPr>
      </p:pic>
      <p:pic>
        <p:nvPicPr>
          <p:cNvPr id="8" name="Содержимое 3" descr="Leopol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2107248"/>
            <a:ext cx="2108088" cy="16561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6430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3286148" cy="500066"/>
          </a:xfrm>
        </p:spPr>
        <p:txBody>
          <a:bodyPr>
            <a:normAutofit fontScale="90000"/>
          </a:bodyPr>
          <a:lstStyle/>
          <a:p>
            <a:pPr lvl="0"/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Цель</a:t>
            </a:r>
            <a:b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 проекта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6248" y="285728"/>
            <a:ext cx="47148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Формирование представления  старших дошкольников о доброте, её роли в жизни каждого человека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572000" y="1500174"/>
            <a:ext cx="4572000" cy="16430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857884" y="1785926"/>
            <a:ext cx="21259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Задачи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проекта</a:t>
            </a:r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3000372"/>
            <a:ext cx="821537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выяснить значение слова «доброта»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прийти к пониманию, что значит быть добрым и как им стать (при помощи  взрослых, наблюдать за тем, как люди, и даже звери, проявляют доброту);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проявлять желание совершать добрые дела и достойные уважения поступки;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в течение проекта, выявить основные правила доброты;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оценивать свои поступки, с добром относиться к поступкам окружающих;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воспитывать уважение к окружающим людям, нравственные качества: доброту, уважение, милосердие;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воспитывать бережное отношение к природе, всему живому вокруг нас. </a:t>
            </a:r>
            <a:endParaRPr lang="ru-RU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sol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72330" y="0"/>
            <a:ext cx="1785950" cy="1763969"/>
          </a:xfrm>
          <a:prstGeom prst="rect">
            <a:avLst/>
          </a:prstGeom>
        </p:spPr>
      </p:pic>
      <p:pic>
        <p:nvPicPr>
          <p:cNvPr id="8" name="Рисунок 7" descr="dm5PNWY0Ly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DF0"/>
              </a:clrFrom>
              <a:clrTo>
                <a:srgbClr val="FFFDF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57623"/>
            <a:ext cx="9144000" cy="2300377"/>
          </a:xfrm>
          <a:prstGeom prst="rect">
            <a:avLst/>
          </a:prstGeom>
        </p:spPr>
      </p:pic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5000628" cy="17144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3714776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Предпологаемый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результат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1785926"/>
            <a:ext cx="8001056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Дети имеют четкое представление о доброте, добрых поступках.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Знают стихи, пословицы о доброте. 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Дети стали бережнее относится к живому миру природы.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У детей повысилась способность договариваться между собой, оказывать друг другу помощь и поддержку.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0000FF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Укрепление связи семьи и ДОУ.</a:t>
            </a:r>
          </a:p>
          <a:p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714488"/>
          </a:xfrm>
          <a:prstGeom prst="rect">
            <a:avLst/>
          </a:prstGeom>
        </p:spPr>
      </p:pic>
      <p:pic>
        <p:nvPicPr>
          <p:cNvPr id="7" name="Рисунок 6" descr="0799d34ba281908c9c4166ff6ce71118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7505" y="578769"/>
            <a:ext cx="8026495" cy="627923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4348" y="428604"/>
            <a:ext cx="3071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Этапы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43306" y="3357562"/>
            <a:ext cx="38982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Первый - Подготовительный</a:t>
            </a:r>
            <a:endParaRPr lang="ru-RU" sz="2000" dirty="0">
              <a:solidFill>
                <a:srgbClr val="990099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7686" y="4143380"/>
            <a:ext cx="28051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33CC"/>
                </a:solidFill>
              </a:rPr>
              <a:t> </a:t>
            </a:r>
            <a:r>
              <a:rPr lang="ru-RU" sz="2000" b="1" dirty="0" smtClean="0">
                <a:solidFill>
                  <a:srgbClr val="FF33CC"/>
                </a:solidFill>
                <a:latin typeface="Arial" pitchFamily="34" charset="0"/>
                <a:cs typeface="Arial" pitchFamily="34" charset="0"/>
              </a:rPr>
              <a:t>Второй – Основной </a:t>
            </a:r>
          </a:p>
          <a:p>
            <a:r>
              <a:rPr lang="ru-RU" sz="2000" b="1" dirty="0" smtClean="0">
                <a:solidFill>
                  <a:srgbClr val="FF33CC"/>
                </a:solidFill>
                <a:latin typeface="Arial" pitchFamily="34" charset="0"/>
                <a:cs typeface="Arial" pitchFamily="34" charset="0"/>
              </a:rPr>
              <a:t>(практический)</a:t>
            </a:r>
            <a:endParaRPr lang="ru-RU" sz="2000" dirty="0">
              <a:solidFill>
                <a:srgbClr val="FF33CC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86182" y="5429264"/>
            <a:ext cx="35809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Третий - Заключительный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ертикальный свиток 6"/>
          <p:cNvSpPr/>
          <p:nvPr/>
        </p:nvSpPr>
        <p:spPr>
          <a:xfrm>
            <a:off x="4429124" y="142852"/>
            <a:ext cx="4214842" cy="6357982"/>
          </a:xfrm>
          <a:prstGeom prst="verticalScroll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20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4" name="Рисунок 3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7144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3143272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Первый этап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143504" y="642918"/>
            <a:ext cx="285752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Подбор литературного 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материала: стихи, рассказы, пословицы и поговорки 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 добре и добрых делах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Подбор информации для реализации проекта через ИКТ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Материала для продуктивной деятельности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Пополнение 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развивающей среды</a:t>
            </a:r>
            <a:endParaRPr lang="en-US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Консультации для родителей  </a:t>
            </a:r>
          </a:p>
        </p:txBody>
      </p:sp>
      <p:pic>
        <p:nvPicPr>
          <p:cNvPr id="8" name="Рисунок 7" descr="скорочтение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000240"/>
            <a:ext cx="4500594" cy="4625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/>
        </p:blipFill>
        <p:spPr>
          <a:xfrm flipH="1">
            <a:off x="4572000" y="25523"/>
            <a:ext cx="4572000" cy="1125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7818" y="234054"/>
            <a:ext cx="3143272" cy="917377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Второй этап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89066" y="980728"/>
            <a:ext cx="8928992" cy="2520280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 </a:t>
            </a:r>
            <a:r>
              <a:rPr lang="ru-RU" sz="1200" b="1" u="sng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«Социально – коммуникативное развитие»</a:t>
            </a:r>
            <a:endParaRPr lang="ru-RU" sz="1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Д/И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«Собери картинку и объясни поступок?», «Что такое</a:t>
            </a:r>
          </a:p>
          <a:p>
            <a:pPr algn="ctr"/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хорошо, что такое плохо?», «Скажи ласковое слово другу»;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«Шкатулка вежливых слов», «Комплименты для друзей»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Ситуативный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разговор «Что такое доброта?», «У кого доброе сердце?», «Как мы маме помогаем?», «Животные - наши маленькие друзья</a:t>
            </a: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Ремонт книг «Наша книжка заболела»</a:t>
            </a:r>
            <a:endParaRPr lang="ru-RU" sz="1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15089" y="3068960"/>
            <a:ext cx="8928992" cy="2100808"/>
          </a:xfrm>
          <a:prstGeom prst="horizontalScroll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«Познавательное развитие»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Презентация «Добро рядом с нами»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Беседы «Что значит быть добрым?», «Беседа о добрых делах и поступках»,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«Как помочь бездомным животным?».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Просмотр мультфильмов «Кот Леопольд», «Как ослик счастье искал», «Просто так», «Мешок яблок», «Улыбка»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Д/И «Оцени поступок», 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Д/упр. «Если твой друг заболел», «Подари свою улыбку».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107504" y="4869160"/>
            <a:ext cx="8928992" cy="1872208"/>
          </a:xfrm>
          <a:prstGeom prst="horizontalScroll">
            <a:avLst/>
          </a:prstGeom>
          <a:ln w="285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«Речевое развитие»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Составление описательного рассказа</a:t>
            </a:r>
          </a:p>
          <a:p>
            <a:pPr algn="ctr"/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«Чем я могу помочь другу?», «День добрых дел».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Заучивание стихотворения «Доброе утро»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Чтение рассказа Л. Толстого «Прыжок», В. Осеева «Волшебное слово», «Просто старушка», Г. Шалаева «Правила поведения для воспитанных детей»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Ознакомление с загадками, мирилками, пословицами и поговорками о добре</a:t>
            </a:r>
            <a:endParaRPr lang="ru-RU" sz="1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3143272" cy="85725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Второй этап</a:t>
            </a:r>
            <a:endParaRPr lang="ru-RU" sz="3600" dirty="0"/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193304" y="4365104"/>
            <a:ext cx="8677628" cy="1872208"/>
          </a:xfrm>
          <a:prstGeom prst="horizontalScroll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100" b="1" dirty="0" smtClean="0">
              <a:solidFill>
                <a:srgbClr val="4711D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11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100" b="1" dirty="0" smtClean="0">
              <a:solidFill>
                <a:srgbClr val="4711D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200" b="1" u="sng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«Физическое развитие»</a:t>
            </a:r>
          </a:p>
          <a:p>
            <a:pPr algn="ctr"/>
            <a:endParaRPr lang="ru-RU" sz="1200" b="1" u="sng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Помощь дворнику в уборке снега на участке детского сада, помощь в уходе за комнатными растениями в группе, дежурство по столовой.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П/и «Ручеек дружбы»</a:t>
            </a:r>
          </a:p>
          <a:p>
            <a:endParaRPr lang="ru-RU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86009" y="1357298"/>
            <a:ext cx="8677628" cy="2863790"/>
          </a:xfrm>
          <a:prstGeom prst="horizontalScroll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4711D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rgbClr val="4711D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b="1" u="sng" dirty="0" smtClean="0">
              <a:solidFill>
                <a:srgbClr val="4711D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1400" b="1" u="sng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2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200" b="1" u="sng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Художественно – эстетическое </a:t>
            </a:r>
            <a:r>
              <a:rPr lang="ru-RU" sz="12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развитие»</a:t>
            </a:r>
          </a:p>
          <a:p>
            <a:pPr algn="ctr"/>
            <a:endParaRPr lang="ru-RU" sz="1200" b="1" u="sng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Прослушивание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песен о доброте и дружбе «Улыбка», «Дружные ребята</a:t>
            </a: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»,«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Что такое доброта?» - (группа «Барбарики»), «Доброта» из мультфильма «Приключения поросенка Фунтика» </a:t>
            </a:r>
            <a:endParaRPr lang="ru-RU" sz="12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Стихи для заучивания: Е. Алябьева «Добрым быть приятно», А. Яшин «Покормите птиц зимой»,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Заучивание и обсуждение пословиц и поговорок о добре.</a:t>
            </a:r>
            <a:endParaRPr lang="ru-RU" sz="1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Лепка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«Подарок другу»</a:t>
            </a:r>
          </a:p>
          <a:p>
            <a:pPr algn="ctr">
              <a:buFont typeface="Wingdings" pitchFamily="2" charset="2"/>
              <a:buChar char="v"/>
            </a:pP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Рисование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«Добрые герои сказок</a:t>
            </a: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», лекарственные растения,</a:t>
            </a:r>
            <a:endParaRPr lang="ru-RU" sz="1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Аппликация </a:t>
            </a: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«Доброе солнышко» </a:t>
            </a:r>
            <a:r>
              <a:rPr lang="ru-RU" sz="1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 высказываниями детей о </a:t>
            </a:r>
            <a:r>
              <a:rPr lang="ru-RU" sz="1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доброте</a:t>
            </a:r>
            <a:endParaRPr lang="ru-RU" sz="1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 smtClean="0">
              <a:solidFill>
                <a:srgbClr val="4711DF"/>
              </a:solidFill>
              <a:latin typeface="Arial" pitchFamily="34" charset="0"/>
              <a:cs typeface="Arial" pitchFamily="34" charset="0"/>
            </a:endParaRPr>
          </a:p>
          <a:p>
            <a:endParaRPr lang="ru-RU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3071834" cy="7969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Третий этап</a:t>
            </a:r>
            <a:endParaRPr lang="ru-RU" sz="3600" dirty="0"/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3571868" y="1357298"/>
            <a:ext cx="2786082" cy="5168046"/>
          </a:xfrm>
          <a:prstGeom prst="verticalScroll">
            <a:avLst/>
          </a:prstGeom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v"/>
            </a:pPr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Акция «Книжки –малышки малышам»</a:t>
            </a:r>
          </a:p>
          <a:p>
            <a:pPr algn="ctr"/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Акция «Наши добрые дела»</a:t>
            </a:r>
          </a:p>
          <a:p>
            <a:pPr algn="ctr">
              <a:buFont typeface="Wingdings" pitchFamily="2" charset="2"/>
              <a:buChar char="v"/>
            </a:pPr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Выставка рисунков «Растения и </a:t>
            </a:r>
            <a:r>
              <a:rPr lang="ru-RU" b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животные »</a:t>
            </a:r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age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3569" y="3726875"/>
            <a:ext cx="2329513" cy="2079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375" y="2190401"/>
            <a:ext cx="3188038" cy="3072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958" y="711152"/>
            <a:ext cx="2265791" cy="2318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28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3071834" cy="7969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Третий этап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448321"/>
            <a:ext cx="5760640" cy="4964787"/>
          </a:xfrm>
          <a:prstGeom prst="rect">
            <a:avLst/>
          </a:prstGeom>
        </p:spPr>
      </p:pic>
      <p:sp>
        <p:nvSpPr>
          <p:cNvPr id="10" name="Вертикальный свиток 9"/>
          <p:cNvSpPr/>
          <p:nvPr/>
        </p:nvSpPr>
        <p:spPr>
          <a:xfrm>
            <a:off x="395536" y="2060847"/>
            <a:ext cx="2160240" cy="2736305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«Книжки – малышки малышам»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86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3071834" cy="7969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Третий этап</a:t>
            </a:r>
            <a:endParaRPr lang="ru-RU" sz="3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003" y="2246004"/>
            <a:ext cx="1620180" cy="1876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Вертикальный свиток 9"/>
          <p:cNvSpPr/>
          <p:nvPr/>
        </p:nvSpPr>
        <p:spPr>
          <a:xfrm>
            <a:off x="18692" y="1451248"/>
            <a:ext cx="1890464" cy="2736305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«Наши добрые дела»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490" y="240748"/>
            <a:ext cx="1545636" cy="2324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00" y="1251166"/>
            <a:ext cx="1584176" cy="234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31228"/>
            <a:ext cx="1563638" cy="2084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796" y="3624944"/>
            <a:ext cx="1420307" cy="27208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026" y="4342543"/>
            <a:ext cx="1851670" cy="2363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25" y="3687305"/>
            <a:ext cx="1996482" cy="29642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358412"/>
            <a:ext cx="1512168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98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4143404" cy="6540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проекта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860032" y="5805264"/>
            <a:ext cx="2856472" cy="7143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Д/И «Собери пословицу»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63073"/>
            <a:ext cx="2664296" cy="2199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607" y="3013011"/>
            <a:ext cx="3225847" cy="2428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898" y="340269"/>
            <a:ext cx="3119606" cy="234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77072"/>
            <a:ext cx="2953889" cy="2224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197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4143404" cy="6540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проекта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932040" y="6021288"/>
            <a:ext cx="3888432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ОД «Что такое доброта?»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21995"/>
            <a:ext cx="2935071" cy="2209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26874"/>
            <a:ext cx="3035018" cy="2285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201364"/>
            <a:ext cx="3384376" cy="2373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533" y="3110914"/>
            <a:ext cx="3195891" cy="2406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487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4143404" cy="6540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проекта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156176" y="5819872"/>
            <a:ext cx="2143140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ОД «Доброта живёт повсюду»»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75576"/>
            <a:ext cx="2558333" cy="1926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0301"/>
            <a:ext cx="2541403" cy="1913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03" y="2132856"/>
            <a:ext cx="2700747" cy="203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21287"/>
            <a:ext cx="2593575" cy="1953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528" y="3380636"/>
            <a:ext cx="2470337" cy="1860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441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4143404" cy="6540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проекта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296263" y="5943394"/>
            <a:ext cx="3548444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Беседа о «Доброте и вежливости»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3634154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16" y="260648"/>
            <a:ext cx="3390184" cy="2552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068959"/>
            <a:ext cx="3528392" cy="26566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804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4143404" cy="6540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проекта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5536" y="5495431"/>
            <a:ext cx="3548444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«Копилка добра»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77" y="1556792"/>
            <a:ext cx="2016223" cy="1518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457" y="1573174"/>
            <a:ext cx="1971979" cy="1484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46" y="3429000"/>
            <a:ext cx="2166206" cy="1631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5182544" y="5495431"/>
            <a:ext cx="3548444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Кормим зимующих птиц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76428"/>
            <a:ext cx="2605436" cy="1961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780928"/>
            <a:ext cx="2576245" cy="19397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933" y="3508588"/>
            <a:ext cx="2060503" cy="1551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561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4143404" cy="6540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проекта</a:t>
            </a:r>
            <a:endParaRPr lang="ru-RU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5536" y="5495431"/>
            <a:ext cx="3548444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Ремонт книг «Наша книжка заболела»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436096" y="5486533"/>
            <a:ext cx="3548444" cy="64294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Уход за комнатными растениями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09876"/>
            <a:ext cx="2160240" cy="1626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147" y="3501008"/>
            <a:ext cx="2137225" cy="1609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609876"/>
            <a:ext cx="2449032" cy="1626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8640"/>
            <a:ext cx="2177265" cy="1639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989916"/>
            <a:ext cx="1996338" cy="150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559" y="3648918"/>
            <a:ext cx="2086802" cy="1571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054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714844" y="214290"/>
            <a:ext cx="4429156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642918"/>
            <a:ext cx="3071834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8614" y="5844941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Помощь младшему воспитателю, дежурство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772816"/>
            <a:ext cx="2207327" cy="1661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615727"/>
            <a:ext cx="2260382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71" y="243566"/>
            <a:ext cx="2041835" cy="1632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539" y="190576"/>
            <a:ext cx="2196718" cy="1653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506" y="2112186"/>
            <a:ext cx="2196718" cy="1557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96" y="2084560"/>
            <a:ext cx="2104755" cy="1584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934622"/>
            <a:ext cx="2062994" cy="1553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5175586" y="5844941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Помощь своему товарищу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714844" y="214290"/>
            <a:ext cx="4429156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642918"/>
            <a:ext cx="3071834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139952" y="5877272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Составление рассказа «День добрых дел»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11" y="192840"/>
            <a:ext cx="3157380" cy="2377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44824"/>
            <a:ext cx="3406513" cy="2564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065" y="2708920"/>
            <a:ext cx="3384376" cy="2548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Учебно воспитательный план 11 класса - Книги и учебники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264769" y="4293096"/>
            <a:ext cx="1626544" cy="2331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713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714844" y="214290"/>
            <a:ext cx="4429156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642918"/>
            <a:ext cx="3071834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99792" y="5947000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Просмотр мультфильмов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94116"/>
            <a:ext cx="2823301" cy="2125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28647"/>
            <a:ext cx="2766711" cy="2083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766" y="1605973"/>
            <a:ext cx="2262155" cy="16966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664569"/>
            <a:ext cx="2156636" cy="166536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149080"/>
            <a:ext cx="2281436" cy="170854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106" y="3115410"/>
            <a:ext cx="1859758" cy="185975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769" y="4581128"/>
            <a:ext cx="1845444" cy="210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01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714844" y="214290"/>
            <a:ext cx="4429156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642918"/>
            <a:ext cx="3071834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76056" y="5787448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П/и «Ручеек дружбы»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73" y="1763941"/>
            <a:ext cx="2299417" cy="1731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44" y="3789040"/>
            <a:ext cx="2308011" cy="1738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636912"/>
            <a:ext cx="1656184" cy="2465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395536" y="5654096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Подари сердечко маме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35" y="226817"/>
            <a:ext cx="3009637" cy="2266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842130"/>
            <a:ext cx="3001513" cy="2259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063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714844" y="214290"/>
            <a:ext cx="4429156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642918"/>
            <a:ext cx="3071834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439811" y="6087280"/>
            <a:ext cx="3507669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400" b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Добрые объятия»</a:t>
            </a:r>
            <a:endParaRPr lang="ru-RU" sz="1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774" y="2010490"/>
            <a:ext cx="1958070" cy="1474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396" y="289367"/>
            <a:ext cx="1940405" cy="1461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05062"/>
            <a:ext cx="1927884" cy="1451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00445" y="1960900"/>
            <a:ext cx="2349034" cy="1768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089" y="4510615"/>
            <a:ext cx="2321889" cy="1682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81863" y="2181654"/>
            <a:ext cx="2408645" cy="1686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4582" y="573462"/>
            <a:ext cx="2008348" cy="1440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34123" y="4640678"/>
            <a:ext cx="2376264" cy="1659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457" y="3677988"/>
            <a:ext cx="2880757" cy="2169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082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 flipH="1">
            <a:off x="4714844" y="214290"/>
            <a:ext cx="4429156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642918"/>
            <a:ext cx="3071834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Реализация </a:t>
            </a:r>
            <a:b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sz="36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92186" y="6017712"/>
            <a:ext cx="3227004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Ручной труд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«Доброе солнышко» </a:t>
            </a:r>
            <a:endParaRPr lang="ru-RU" sz="1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770" y="2348880"/>
            <a:ext cx="3347246" cy="2712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02" y="730286"/>
            <a:ext cx="2439890" cy="1837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679" y="1982325"/>
            <a:ext cx="2230740" cy="1679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20" y="3068960"/>
            <a:ext cx="2421976" cy="18236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293096"/>
            <a:ext cx="2376264" cy="1789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Картинка 18 из 179369"/>
          <p:cNvPicPr/>
          <p:nvPr/>
        </p:nvPicPr>
        <p:blipFill>
          <a:blip r:embed="rId9" r:link="rId10" cstate="print"/>
          <a:srcRect/>
          <a:stretch>
            <a:fillRect/>
          </a:stretch>
        </p:blipFill>
        <p:spPr bwMode="auto">
          <a:xfrm rot="20513434">
            <a:off x="185961" y="4954583"/>
            <a:ext cx="2392438" cy="1844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7776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ертикальный свиток 4"/>
          <p:cNvSpPr/>
          <p:nvPr/>
        </p:nvSpPr>
        <p:spPr>
          <a:xfrm>
            <a:off x="1613901" y="1816480"/>
            <a:ext cx="4038219" cy="4060792"/>
          </a:xfrm>
          <a:prstGeom prst="verticalScroll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Ø"/>
            </a:pPr>
            <a:endParaRPr lang="ru-RU" b="1" dirty="0">
              <a:solidFill>
                <a:srgbClr val="00682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5001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3071834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Работа с родителями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2451860"/>
            <a:ext cx="26642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endParaRPr lang="ru-RU" sz="1600" b="1" dirty="0" smtClean="0">
              <a:solidFill>
                <a:srgbClr val="00682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682F"/>
                </a:solidFill>
                <a:latin typeface="Arial" pitchFamily="34" charset="0"/>
                <a:cs typeface="Arial" pitchFamily="34" charset="0"/>
              </a:rPr>
              <a:t>Активное участие</a:t>
            </a:r>
          </a:p>
          <a:p>
            <a:pPr algn="ctr"/>
            <a:r>
              <a:rPr lang="ru-RU" sz="1600" b="1" dirty="0" smtClean="0">
                <a:solidFill>
                  <a:srgbClr val="00682F"/>
                </a:solidFill>
                <a:latin typeface="Arial" pitchFamily="34" charset="0"/>
                <a:cs typeface="Arial" pitchFamily="34" charset="0"/>
              </a:rPr>
              <a:t> в реализации проекта</a:t>
            </a:r>
          </a:p>
          <a:p>
            <a:pPr algn="ctr"/>
            <a:endParaRPr lang="ru-RU" sz="1600" b="1" dirty="0" smtClean="0">
              <a:solidFill>
                <a:srgbClr val="00682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682F"/>
                </a:solidFill>
                <a:latin typeface="Arial" pitchFamily="34" charset="0"/>
                <a:cs typeface="Arial" pitchFamily="34" charset="0"/>
              </a:rPr>
              <a:t>Консультация</a:t>
            </a:r>
          </a:p>
          <a:p>
            <a:pPr algn="ctr"/>
            <a:r>
              <a:rPr lang="ru-RU" sz="1600" b="1" dirty="0" smtClean="0">
                <a:solidFill>
                  <a:srgbClr val="00682F"/>
                </a:solidFill>
                <a:latin typeface="Arial" pitchFamily="34" charset="0"/>
                <a:cs typeface="Arial" pitchFamily="34" charset="0"/>
              </a:rPr>
              <a:t> «Воспитываем добротой»</a:t>
            </a:r>
          </a:p>
          <a:p>
            <a:pPr algn="ctr"/>
            <a:endParaRPr lang="ru-RU" sz="1600" b="1" dirty="0" smtClean="0">
              <a:solidFill>
                <a:srgbClr val="00682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682F"/>
                </a:solidFill>
                <a:latin typeface="Arial" pitchFamily="34" charset="0"/>
                <a:cs typeface="Arial" pitchFamily="34" charset="0"/>
              </a:rPr>
              <a:t>Папка – передвижка</a:t>
            </a:r>
          </a:p>
          <a:p>
            <a:pPr algn="ctr"/>
            <a:r>
              <a:rPr lang="ru-RU" sz="1600" b="1" dirty="0" smtClean="0">
                <a:solidFill>
                  <a:srgbClr val="00682F"/>
                </a:solidFill>
                <a:latin typeface="Arial" pitchFamily="34" charset="0"/>
                <a:cs typeface="Arial" pitchFamily="34" charset="0"/>
              </a:rPr>
              <a:t> «Уроки Доброты»</a:t>
            </a:r>
            <a:endParaRPr lang="ru-RU" sz="1600" b="1" dirty="0">
              <a:solidFill>
                <a:srgbClr val="00682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0613773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744472"/>
            <a:ext cx="1787353" cy="2531662"/>
          </a:xfrm>
          <a:prstGeom prst="rect">
            <a:avLst/>
          </a:prstGeom>
        </p:spPr>
      </p:pic>
      <p:pic>
        <p:nvPicPr>
          <p:cNvPr id="7" name="Рисунок 6" descr="1313050374_prevyu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176" y="476672"/>
            <a:ext cx="2230266" cy="25356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17" y="3308230"/>
            <a:ext cx="3563439" cy="2683060"/>
          </a:xfrm>
          <a:prstGeom prst="rect">
            <a:avLst/>
          </a:prstGeom>
        </p:spPr>
      </p:pic>
      <p:pic>
        <p:nvPicPr>
          <p:cNvPr id="9" name="Рисунок 8" descr="45_md42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649760"/>
            <a:ext cx="1290373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74-1745105_child-c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48" y="4671997"/>
            <a:ext cx="3857652" cy="2186003"/>
          </a:xfrm>
          <a:prstGeom prst="rect">
            <a:avLst/>
          </a:prstGeom>
        </p:spPr>
      </p:pic>
      <p:pic>
        <p:nvPicPr>
          <p:cNvPr id="3" name="Рисунок 2" descr="13265-signs-and-signs-pictures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0" y="0"/>
            <a:ext cx="4572000" cy="135729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3429024" cy="71438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Итог проекта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428736"/>
            <a:ext cx="57150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 ходе реализации проекта  были достигнуты следующие итоги:</a:t>
            </a:r>
          </a:p>
          <a:p>
            <a:endParaRPr lang="ru-RU" sz="16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Дети: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Выяснили значение слова «доброта» 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Научились налаживать дружеские взаимоотношения со сверстниками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У детей возникло желание совершать добрые дела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Постоянно пользуются при общении со взрослыми и сверстниками вежливыми словами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Бережно относятся к живой природе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Расширилось представление о понятиях «добро» и «зло»</a:t>
            </a:r>
          </a:p>
          <a:p>
            <a:endParaRPr lang="ru-RU" sz="16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Родители: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Приобретение родителями знаний и практических навыков при взаимодействии с ребенком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Обмен опытом семейного воспитания педагогов и родителей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Становление партнерских отношений родителей и педагогов в совместной организации жизни группы</a:t>
            </a:r>
          </a:p>
        </p:txBody>
      </p:sp>
      <p:pic>
        <p:nvPicPr>
          <p:cNvPr id="7" name="Рисунок 6" descr="ac32eeafd6f25f541e1621f6e3a359f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214810" y="285728"/>
            <a:ext cx="3500462" cy="4215347"/>
          </a:xfrm>
          <a:prstGeom prst="rect">
            <a:avLst/>
          </a:prstGeom>
        </p:spPr>
      </p:pic>
      <p:pic>
        <p:nvPicPr>
          <p:cNvPr id="8" name="Рисунок 7" descr="sol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86644" y="142852"/>
            <a:ext cx="1666865" cy="1646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доска-рамки-с-счастливыми-детьми-123907086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0100" y="0"/>
            <a:ext cx="7257193" cy="62865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3174" y="3786190"/>
            <a:ext cx="3643338" cy="18573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Спасибо </a:t>
            </a:r>
            <a:b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 </a:t>
            </a:r>
            <a:b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внимание!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7ac4b1f13a25735d200886ba0450abe2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3570" y="5214950"/>
            <a:ext cx="1643050" cy="1643050"/>
          </a:xfrm>
          <a:prstGeom prst="rect">
            <a:avLst/>
          </a:prstGeom>
        </p:spPr>
      </p:pic>
      <p:pic>
        <p:nvPicPr>
          <p:cNvPr id="6" name="Рисунок 5" descr="sol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43834" y="214290"/>
            <a:ext cx="1301907" cy="12858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979</Words>
  <Application>Microsoft Office PowerPoint</Application>
  <PresentationFormat>Экран (4:3)</PresentationFormat>
  <Paragraphs>167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  МДОУ детский сад «Солнышко» № 2 </vt:lpstr>
      <vt:lpstr> Паспорт проекта</vt:lpstr>
      <vt:lpstr>Актуальность  проекта</vt:lpstr>
      <vt:lpstr>Цель  проекта </vt:lpstr>
      <vt:lpstr>Предпологаемый   результат</vt:lpstr>
      <vt:lpstr>Презентация PowerPoint</vt:lpstr>
      <vt:lpstr>Первый этап</vt:lpstr>
      <vt:lpstr>Второй этап</vt:lpstr>
      <vt:lpstr>Второй этап</vt:lpstr>
      <vt:lpstr>Третий этап</vt:lpstr>
      <vt:lpstr>Третий этап</vt:lpstr>
      <vt:lpstr>Третий этап</vt:lpstr>
      <vt:lpstr>Реализация проекта</vt:lpstr>
      <vt:lpstr>Реализация проекта</vt:lpstr>
      <vt:lpstr>Реализация проекта</vt:lpstr>
      <vt:lpstr>Реализация проекта</vt:lpstr>
      <vt:lpstr>Реализация проекта</vt:lpstr>
      <vt:lpstr>Реализация проекта</vt:lpstr>
      <vt:lpstr>Реализация  проекта</vt:lpstr>
      <vt:lpstr>Реализация  проекта</vt:lpstr>
      <vt:lpstr>Реализация  проекта</vt:lpstr>
      <vt:lpstr>Реализация  проекта</vt:lpstr>
      <vt:lpstr>Реализация  проекта</vt:lpstr>
      <vt:lpstr>Реализация  проекта</vt:lpstr>
      <vt:lpstr>Работа с родителями</vt:lpstr>
      <vt:lpstr>Итог проекта</vt:lpstr>
      <vt:lpstr>Спасибо  за 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 Чернопёрова</dc:creator>
  <cp:lastModifiedBy>Светлана Чернопёрова</cp:lastModifiedBy>
  <cp:revision>259</cp:revision>
  <dcterms:modified xsi:type="dcterms:W3CDTF">2025-04-22T17:33:38Z</dcterms:modified>
</cp:coreProperties>
</file>